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3" r:id="rId10"/>
    <p:sldId id="262" r:id="rId11"/>
  </p:sldIdLst>
  <p:sldSz cx="9144000" cy="5143500"/>
  <p:notesSz cx="6858000" cy="9144000"/>
  <p:embeddedFontLst>
    <p:embeddedFont>
      <p:font typeface="Miriam Libre" charset="0"/>
      <p:regular r:id="rId15"/>
      <p:bold r:id="rId16"/>
    </p:embeddedFont>
    <p:embeddedFont>
      <p:font typeface="Work Sans" charset="0"/>
      <p:regular r:id="rId17"/>
      <p:bold r:id="rId18"/>
      <p:italic r:id="rId19"/>
      <p:boldItalic r:id="rId20"/>
    </p:embeddedFont>
    <p:embeddedFont>
      <p:font typeface="Barlow Light" charset="0"/>
      <p:regular r:id="rId21"/>
      <p:bold r:id="rId22"/>
      <p:italic r:id="rId23"/>
      <p:boldItalic r:id="rId24"/>
    </p:embeddedFont>
    <p:embeddedFont>
      <p:font typeface="Barlow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font" Target="fonts/font14.fntdata"/><Relationship Id="rId27" Type="http://schemas.openxmlformats.org/officeDocument/2006/relationships/font" Target="fonts/font13.fntdata"/><Relationship Id="rId26" Type="http://schemas.openxmlformats.org/officeDocument/2006/relationships/font" Target="fonts/font12.fntdata"/><Relationship Id="rId25" Type="http://schemas.openxmlformats.org/officeDocument/2006/relationships/font" Target="fonts/font11.fntdata"/><Relationship Id="rId24" Type="http://schemas.openxmlformats.org/officeDocument/2006/relationships/font" Target="fonts/font10.fntdata"/><Relationship Id="rId23" Type="http://schemas.openxmlformats.org/officeDocument/2006/relationships/font" Target="fonts/font9.fntdata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606f1c2d_3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606f1c2d_3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6ff995b05_1_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a6ff995b05_1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6ff995b05_1_7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a6ff995b05_1_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6ff995b05_1_28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a6ff995b05_1_2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6ff995b05_1_28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a6ff995b05_1_2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a6ff995b05_1_35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a6ff995b05_1_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1" name="Google Shape;231;p11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5" name="Google Shape;235;p12"/>
          <p:cNvSpPr txBox="1"/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9" name="Google Shape;49;p3"/>
          <p:cNvSpPr txBox="1"/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3"/>
          <p:cNvSpPr txBox="1"/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2" name="Google Shape;62;p4"/>
          <p:cNvSpPr txBox="1"/>
          <p:nvPr>
            <p:ph type="body" idx="1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marL="914400" lvl="1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marL="1371600" lvl="2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marL="1828800" lvl="3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2286000" lvl="4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2743200" lvl="5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3200400" lvl="6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3657600" lvl="7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4114800" lvl="8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/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 b="1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sz="7200" b="1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/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+ 1 column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5" name="Google Shape;85;p5"/>
          <p:cNvSpPr txBox="1"/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" name="Google Shape;87;p5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" name="Google Shape;88;p5"/>
          <p:cNvSpPr txBox="1"/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+ 2 columns">
  <p:cSld name="TITLE_AND_TWO_COLUMN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" name="Google Shape;114;p6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5" name="Google Shape;115;p6"/>
          <p:cNvSpPr txBox="1"/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6" name="Google Shape;116;p6"/>
          <p:cNvSpPr txBox="1"/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7" name="Google Shape;117;p6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4" name="Google Shape;144;p7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5" name="Google Shape;145;p7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6" name="Google Shape;146;p7"/>
          <p:cNvSpPr txBox="1"/>
          <p:nvPr>
            <p:ph type="body" idx="1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7" name="Google Shape;147;p7"/>
          <p:cNvSpPr txBox="1"/>
          <p:nvPr>
            <p:ph type="body" idx="2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8" name="Google Shape;148;p7"/>
          <p:cNvSpPr txBox="1"/>
          <p:nvPr>
            <p:ph type="body" idx="3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9" name="Google Shape;149;p7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150" name="Google Shape;150;p7"/>
          <p:cNvGrpSpPr/>
          <p:nvPr/>
        </p:nvGrpSpPr>
        <p:grpSpPr>
          <a:xfrm>
            <a:off x="6405913" y="-12"/>
            <a:ext cx="2347900" cy="2270150"/>
            <a:chOff x="6545263" y="855663"/>
            <a:chExt cx="2347900" cy="2270150"/>
          </a:xfrm>
        </p:grpSpPr>
        <p:sp>
          <p:nvSpPr>
            <p:cNvPr id="151" name="Google Shape;151;p7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234363" y="2009775"/>
              <a:ext cx="658800" cy="547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320088" y="2133600"/>
              <a:ext cx="27000" cy="3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389938" y="2620963"/>
              <a:ext cx="81000" cy="430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8518525" y="2620963"/>
              <a:ext cx="58800" cy="258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65" name="Google Shape;165;p7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5" name="Google Shape;185;p8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6" name="Google Shape;186;p8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" name="Google Shape;187;p8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188" name="Google Shape;188;p8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89" name="Google Shape;189;p8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8"/>
          <p:cNvGrpSpPr/>
          <p:nvPr/>
        </p:nvGrpSpPr>
        <p:grpSpPr>
          <a:xfrm rot="10800000">
            <a:off x="6518888" y="-12"/>
            <a:ext cx="1551087" cy="2468625"/>
            <a:chOff x="715963" y="3538538"/>
            <a:chExt cx="1551087" cy="2468625"/>
          </a:xfrm>
        </p:grpSpPr>
        <p:sp>
          <p:nvSpPr>
            <p:cNvPr id="208" name="Google Shape;208;p8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1" name="Google Shape;221;p9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2" name="Google Shape;222;p9"/>
          <p:cNvSpPr txBox="1"/>
          <p:nvPr>
            <p:ph type="body" idx="1"/>
          </p:nvPr>
        </p:nvSpPr>
        <p:spPr>
          <a:xfrm>
            <a:off x="6390750" y="439500"/>
            <a:ext cx="2122500" cy="42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223" name="Google Shape;223;p9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 half">
  <p:cSld name="BLANK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7" name="Google Shape;227;p10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/>
          <p:nvPr>
            <p:ph type="ctrTitle"/>
          </p:nvPr>
        </p:nvSpPr>
        <p:spPr>
          <a:xfrm>
            <a:off x="1923875" y="1485625"/>
            <a:ext cx="5348100" cy="166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/>
              <a:t>HomeHub </a:t>
            </a:r>
            <a:endParaRPr sz="5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400"/>
              <a:t>Phase II</a:t>
            </a:r>
            <a:endParaRPr sz="5400"/>
          </a:p>
        </p:txBody>
      </p:sp>
      <p:sp>
        <p:nvSpPr>
          <p:cNvPr id="241" name="Google Shape;241;p13"/>
          <p:cNvSpPr txBox="1"/>
          <p:nvPr>
            <p:ph type="ctrTitle"/>
          </p:nvPr>
        </p:nvSpPr>
        <p:spPr>
          <a:xfrm>
            <a:off x="2331475" y="3362425"/>
            <a:ext cx="4481100" cy="8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Team 5: Jiaxin He, Yan Huang, Sha Liu</a:t>
            </a:r>
            <a:endParaRPr sz="1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4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First 50% We’ve done</a:t>
            </a:r>
            <a:endParaRPr lang="en-GB"/>
          </a:p>
        </p:txBody>
      </p:sp>
      <p:sp>
        <p:nvSpPr>
          <p:cNvPr id="247" name="Google Shape;247;p14"/>
          <p:cNvSpPr txBox="1"/>
          <p:nvPr>
            <p:ph type="body" idx="1"/>
          </p:nvPr>
        </p:nvSpPr>
        <p:spPr>
          <a:xfrm>
            <a:off x="457200" y="1519900"/>
            <a:ext cx="5138700" cy="30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000000"/>
                </a:solidFill>
              </a:rPr>
              <a:t>Two types of roles: customer/manger, different functionalities</a:t>
            </a:r>
            <a:endParaRPr sz="12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/>
              <a:t>Customer</a:t>
            </a:r>
            <a:endParaRPr sz="1200"/>
          </a:p>
          <a:p>
            <a:pPr marL="457200" lvl="0" indent="-304800" algn="l" rtl="0">
              <a:spcBef>
                <a:spcPts val="600"/>
              </a:spcBef>
              <a:spcAft>
                <a:spcPts val="0"/>
              </a:spcAft>
              <a:buSzPts val="1200"/>
              <a:buChar char="▹"/>
            </a:pPr>
            <a:r>
              <a:rPr lang="en-GB" sz="1200"/>
              <a:t>Create customer account   (in MySQL)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▹"/>
            </a:pPr>
            <a:r>
              <a:rPr lang="en-GB" sz="1200"/>
              <a:t>View services, book services, cancel services  (in MySQL)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▹"/>
            </a:pPr>
            <a:r>
              <a:rPr lang="en-GB" sz="1200"/>
              <a:t>View products, purchase products  (in MySQL)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▹"/>
            </a:pPr>
            <a:r>
              <a:rPr lang="en-GB" sz="1200"/>
              <a:t>Send out messages  (in MySQL)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▹"/>
            </a:pPr>
            <a:r>
              <a:rPr lang="en-GB" sz="1200"/>
              <a:t>Modify user_profile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/>
              <a:t>	Manager </a:t>
            </a:r>
            <a:endParaRPr sz="1200"/>
          </a:p>
          <a:p>
            <a:pPr marL="457200" lvl="0" indent="-304800" algn="l" rtl="0">
              <a:spcBef>
                <a:spcPts val="600"/>
              </a:spcBef>
              <a:spcAft>
                <a:spcPts val="0"/>
              </a:spcAft>
              <a:buSzPts val="1200"/>
              <a:buChar char="▹"/>
            </a:pPr>
            <a:r>
              <a:rPr lang="en-GB" sz="1200"/>
              <a:t>Create manager account   (in MySQL)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▹"/>
            </a:pPr>
            <a:r>
              <a:rPr lang="en-GB" sz="1200"/>
              <a:t>View products, modify products  (in MySQL)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▹"/>
            </a:pPr>
            <a:r>
              <a:rPr lang="en-GB" sz="1200"/>
              <a:t>View orders, modify orders   (in MySQL)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48" name="Google Shape;248;p14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5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other 50% We expect</a:t>
            </a:r>
            <a:endParaRPr lang="en-GB"/>
          </a:p>
        </p:txBody>
      </p:sp>
      <p:sp>
        <p:nvSpPr>
          <p:cNvPr id="254" name="Google Shape;254;p15"/>
          <p:cNvSpPr txBox="1"/>
          <p:nvPr>
            <p:ph type="body" idx="1"/>
          </p:nvPr>
        </p:nvSpPr>
        <p:spPr>
          <a:xfrm>
            <a:off x="457200" y="1657350"/>
            <a:ext cx="53976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spcBef>
                <a:spcPts val="600"/>
              </a:spcBef>
              <a:spcAft>
                <a:spcPts val="0"/>
              </a:spcAft>
              <a:buSzPts val="2100"/>
              <a:buChar char="▹"/>
            </a:pPr>
            <a:r>
              <a:rPr lang="en-GB" sz="2100"/>
              <a:t>Nosql for review uploading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▹"/>
            </a:pPr>
            <a:r>
              <a:rPr lang="en-GB" sz="2100"/>
              <a:t>Map - recommended local service based on zip code 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▹"/>
            </a:pPr>
            <a:r>
              <a:rPr lang="en-GB" sz="2100"/>
              <a:t>Graph database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▹"/>
            </a:pPr>
            <a:r>
              <a:rPr lang="en-GB" sz="2100"/>
              <a:t>Trending </a:t>
            </a:r>
            <a:endParaRPr sz="210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▹"/>
            </a:pPr>
            <a:r>
              <a:rPr lang="en-GB" sz="2100"/>
              <a:t>Managerhome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￭"/>
            </a:pPr>
            <a:r>
              <a:rPr lang="en-GB" sz="2100"/>
              <a:t>Product sales data </a:t>
            </a:r>
            <a:endParaRPr sz="210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SzPts val="2100"/>
              <a:buChar char="￭"/>
            </a:pPr>
            <a:r>
              <a:rPr lang="en-GB" sz="2100"/>
              <a:t>Message/Email  back to customer </a:t>
            </a:r>
            <a:endParaRPr sz="21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1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100"/>
          </a:p>
        </p:txBody>
      </p:sp>
      <p:sp>
        <p:nvSpPr>
          <p:cNvPr id="255" name="Google Shape;255;p15"/>
          <p:cNvSpPr txBox="1"/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6"/>
          <p:cNvSpPr/>
          <p:nvPr/>
        </p:nvSpPr>
        <p:spPr>
          <a:xfrm>
            <a:off x="3693400" y="725225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1" name="Google Shape;261;p16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262" name="Google Shape;262;p16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63" name="Google Shape;263;p16"/>
          <p:cNvSpPr txBox="1"/>
          <p:nvPr>
            <p:ph type="body" idx="4294967295"/>
          </p:nvPr>
        </p:nvSpPr>
        <p:spPr>
          <a:xfrm>
            <a:off x="485850" y="671150"/>
            <a:ext cx="20979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Screenshot 1:</a:t>
            </a:r>
            <a:endParaRPr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600"/>
              <a:t>Tools shop:</a:t>
            </a:r>
            <a:endParaRPr sz="1600"/>
          </a:p>
          <a:p>
            <a:pPr marL="457200" lvl="0" indent="-330200" algn="l" rtl="0">
              <a:spcBef>
                <a:spcPts val="600"/>
              </a:spcBef>
              <a:spcAft>
                <a:spcPts val="0"/>
              </a:spcAft>
              <a:buSzPts val="1600"/>
              <a:buChar char="▹"/>
            </a:pPr>
            <a:r>
              <a:rPr lang="en-GB" sz="1600"/>
              <a:t>All product stored in MySQL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▹"/>
            </a:pPr>
            <a:r>
              <a:rPr lang="en-GB" sz="1600"/>
              <a:t>Manager is able to add/delete/edit product</a:t>
            </a:r>
            <a:endParaRPr sz="1600"/>
          </a:p>
        </p:txBody>
      </p:sp>
      <p:pic>
        <p:nvPicPr>
          <p:cNvPr id="264" name="Google Shape;264;p16"/>
          <p:cNvPicPr preferRelativeResize="0"/>
          <p:nvPr/>
        </p:nvPicPr>
        <p:blipFill rotWithShape="1">
          <a:blip r:embed="rId1"/>
          <a:srcRect b="4297"/>
          <a:stretch>
            <a:fillRect/>
          </a:stretch>
        </p:blipFill>
        <p:spPr>
          <a:xfrm>
            <a:off x="3556650" y="63625"/>
            <a:ext cx="5081049" cy="492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"/>
          <p:cNvSpPr/>
          <p:nvPr/>
        </p:nvSpPr>
        <p:spPr>
          <a:xfrm>
            <a:off x="3693400" y="725225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0" name="Google Shape;270;p17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271" name="Google Shape;271;p17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72" name="Google Shape;272;p17"/>
          <p:cNvSpPr txBox="1"/>
          <p:nvPr>
            <p:ph type="body" idx="4294967295"/>
          </p:nvPr>
        </p:nvSpPr>
        <p:spPr>
          <a:xfrm>
            <a:off x="485850" y="671150"/>
            <a:ext cx="22020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Screenshot 2:</a:t>
            </a:r>
            <a:endParaRPr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457200" lvl="0" indent="-298450" algn="l" rtl="0">
              <a:spcBef>
                <a:spcPts val="600"/>
              </a:spcBef>
              <a:spcAft>
                <a:spcPts val="0"/>
              </a:spcAft>
              <a:buSzPts val="1100"/>
              <a:buChar char="▹"/>
            </a:pPr>
            <a:r>
              <a:rPr lang="en-GB" sz="1100"/>
              <a:t>Service:</a:t>
            </a:r>
            <a:endParaRPr sz="11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300"/>
              <a:t>Offers 12 kinds of specific services</a:t>
            </a:r>
            <a:endParaRPr sz="1300"/>
          </a:p>
          <a:p>
            <a:pPr marL="457200" lvl="0" indent="-311150" algn="l" rtl="0">
              <a:spcBef>
                <a:spcPts val="600"/>
              </a:spcBef>
              <a:spcAft>
                <a:spcPts val="0"/>
              </a:spcAft>
              <a:buSzPts val="1300"/>
              <a:buChar char="▹"/>
            </a:pPr>
            <a:r>
              <a:rPr lang="en-GB" sz="1300"/>
              <a:t>Customer routing:</a:t>
            </a:r>
            <a:endParaRPr sz="13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300"/>
              <a:t>home-&gt;get quote-&gt;book online</a:t>
            </a:r>
            <a:endParaRPr sz="1300"/>
          </a:p>
          <a:p>
            <a:pPr marL="457200" lvl="0" indent="-311150" algn="l" rtl="0">
              <a:spcBef>
                <a:spcPts val="600"/>
              </a:spcBef>
              <a:spcAft>
                <a:spcPts val="0"/>
              </a:spcAft>
              <a:buSzPts val="1300"/>
              <a:buChar char="▹"/>
            </a:pPr>
            <a:r>
              <a:rPr lang="en-GB" sz="1300"/>
              <a:t>Service orders stored in MySQL, Manager is able to add/delete/modify Service orders </a:t>
            </a:r>
            <a:endParaRPr sz="13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/>
          </a:p>
        </p:txBody>
      </p:sp>
      <p:pic>
        <p:nvPicPr>
          <p:cNvPr id="273" name="Google Shape;273;p17"/>
          <p:cNvPicPr preferRelativeResize="0"/>
          <p:nvPr/>
        </p:nvPicPr>
        <p:blipFill rotWithShape="1">
          <a:blip r:embed="rId1"/>
          <a:srcRect r="1068" b="3100"/>
          <a:stretch>
            <a:fillRect/>
          </a:stretch>
        </p:blipFill>
        <p:spPr>
          <a:xfrm>
            <a:off x="3622138" y="50625"/>
            <a:ext cx="4950075" cy="498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/>
          <p:nvPr/>
        </p:nvSpPr>
        <p:spPr>
          <a:xfrm>
            <a:off x="3693400" y="725225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9" name="Google Shape;279;p18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280" name="Google Shape;280;p18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81" name="Google Shape;281;p18"/>
          <p:cNvSpPr txBox="1"/>
          <p:nvPr>
            <p:ph type="body" idx="4294967295"/>
          </p:nvPr>
        </p:nvSpPr>
        <p:spPr>
          <a:xfrm>
            <a:off x="485850" y="671150"/>
            <a:ext cx="20979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To-Do</a:t>
            </a:r>
            <a:endParaRPr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▹"/>
            </a:pPr>
            <a:r>
              <a:rPr lang="en-GB" sz="1400"/>
              <a:t>Enhancing Analyzing module in manager home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▹"/>
            </a:pPr>
            <a:r>
              <a:rPr lang="en-GB" sz="1400"/>
              <a:t>Trending feature for customer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▹"/>
            </a:pPr>
            <a:r>
              <a:rPr lang="en-GB" sz="1400"/>
              <a:t>Enable reviews feature</a:t>
            </a:r>
            <a:endParaRPr sz="1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800"/>
              <a:t> </a:t>
            </a:r>
            <a:endParaRPr sz="1800"/>
          </a:p>
        </p:txBody>
      </p:sp>
      <p:pic>
        <p:nvPicPr>
          <p:cNvPr id="282" name="Google Shape;282;p1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338600" y="391338"/>
            <a:ext cx="5517149" cy="436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/>
          <p:nvPr/>
        </p:nvSpPr>
        <p:spPr>
          <a:xfrm>
            <a:off x="3693400" y="725225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9" name="Google Shape;279;p18"/>
          <p:cNvSpPr/>
          <p:nvPr/>
        </p:nvSpPr>
        <p:spPr>
          <a:xfrm>
            <a:off x="3893790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280" name="Google Shape;280;p18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81" name="Google Shape;281;p18"/>
          <p:cNvSpPr txBox="1"/>
          <p:nvPr>
            <p:ph type="body" idx="4294967295"/>
          </p:nvPr>
        </p:nvSpPr>
        <p:spPr>
          <a:xfrm>
            <a:off x="485850" y="671150"/>
            <a:ext cx="20979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Class Diagram</a:t>
            </a:r>
            <a:endParaRPr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139700" lvl="0" indent="0" algn="l" rtl="0">
              <a:spcBef>
                <a:spcPts val="600"/>
              </a:spcBef>
              <a:spcAft>
                <a:spcPts val="0"/>
              </a:spcAft>
              <a:buSzPts val="1400"/>
              <a:buNone/>
            </a:pPr>
            <a:endParaRPr sz="1400"/>
          </a:p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800"/>
              <a:t> </a:t>
            </a:r>
            <a:endParaRPr sz="1800"/>
          </a:p>
        </p:txBody>
      </p:sp>
      <p:pic>
        <p:nvPicPr>
          <p:cNvPr id="4" name="Picture 3" descr="C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82290" y="154305"/>
            <a:ext cx="6061710" cy="491236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9"/>
          <p:cNvSpPr txBox="1"/>
          <p:nvPr>
            <p:ph type="ctrTitle" idx="4294967295"/>
          </p:nvPr>
        </p:nvSpPr>
        <p:spPr>
          <a:xfrm>
            <a:off x="685800" y="440350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THANKS!</a:t>
            </a:r>
            <a:endParaRPr sz="6000"/>
          </a:p>
        </p:txBody>
      </p:sp>
      <p:sp>
        <p:nvSpPr>
          <p:cNvPr id="288" name="Google Shape;288;p19"/>
          <p:cNvSpPr txBox="1"/>
          <p:nvPr>
            <p:ph type="subTitle" idx="4294967295"/>
          </p:nvPr>
        </p:nvSpPr>
        <p:spPr>
          <a:xfrm>
            <a:off x="685800" y="1639925"/>
            <a:ext cx="4863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sz="3600" b="1"/>
              <a:t>Any questions?</a:t>
            </a:r>
            <a:endParaRPr sz="36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en-GB" sz="3600" b="1"/>
              <a:t>Demo following</a:t>
            </a:r>
            <a:endParaRPr sz="3600" b="1"/>
          </a:p>
        </p:txBody>
      </p:sp>
      <p:sp>
        <p:nvSpPr>
          <p:cNvPr id="289" name="Google Shape;289;p19"/>
          <p:cNvSpPr txBox="1"/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1179</Words>
  <Application>WPS Presentation</Application>
  <PresentationFormat/>
  <Paragraphs>88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5" baseType="lpstr">
      <vt:lpstr>Arial</vt:lpstr>
      <vt:lpstr>SimSun</vt:lpstr>
      <vt:lpstr>Wingdings</vt:lpstr>
      <vt:lpstr>Arial</vt:lpstr>
      <vt:lpstr>Miriam Libre</vt:lpstr>
      <vt:lpstr>Thonburi</vt:lpstr>
      <vt:lpstr>Barlow Light</vt:lpstr>
      <vt:lpstr>Barlow</vt:lpstr>
      <vt:lpstr>Calibri</vt:lpstr>
      <vt:lpstr>Helvetica Neue</vt:lpstr>
      <vt:lpstr>Work Sans</vt:lpstr>
      <vt:lpstr>微软雅黑</vt:lpstr>
      <vt:lpstr>PingFang SC</vt:lpstr>
      <vt:lpstr>Arial Unicode MS</vt:lpstr>
      <vt:lpstr>Wingdings</vt:lpstr>
      <vt:lpstr>Songti SC</vt:lpstr>
      <vt:lpstr>Roderigo template</vt:lpstr>
      <vt:lpstr>Team 5: Jiaxin He, Yan Huang, Sha Liu</vt:lpstr>
      <vt:lpstr>The First 50% We’ve done</vt:lpstr>
      <vt:lpstr>The other 50% We expect</vt:lpstr>
      <vt:lpstr>PowerPoint 演示文稿</vt:lpstr>
      <vt:lpstr>PowerPoint 演示文稿</vt:lpstr>
      <vt:lpstr>PowerPoint 演示文稿</vt:lpstr>
      <vt:lpstr>PowerPoint 演示文稿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HomeHub Phase II</dc:title>
  <dc:creator/>
  <cp:lastModifiedBy>hejiaxin</cp:lastModifiedBy>
  <cp:revision>1</cp:revision>
  <dcterms:created xsi:type="dcterms:W3CDTF">2020-12-07T00:46:52Z</dcterms:created>
  <dcterms:modified xsi:type="dcterms:W3CDTF">2020-12-07T00:46:52Z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1033-2.3.0.3826</vt:lpwstr>
  </property>
</Properties>
</file>